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64" r:id="rId3"/>
    <p:sldId id="265" r:id="rId4"/>
    <p:sldId id="281" r:id="rId5"/>
    <p:sldId id="283" r:id="rId6"/>
    <p:sldId id="284" r:id="rId7"/>
    <p:sldId id="289" r:id="rId8"/>
    <p:sldId id="266" r:id="rId9"/>
    <p:sldId id="275" r:id="rId10"/>
    <p:sldId id="268" r:id="rId11"/>
    <p:sldId id="270" r:id="rId12"/>
    <p:sldId id="276" r:id="rId13"/>
    <p:sldId id="274" r:id="rId14"/>
    <p:sldId id="279" r:id="rId15"/>
    <p:sldId id="277" r:id="rId16"/>
    <p:sldId id="272" r:id="rId17"/>
    <p:sldId id="287" r:id="rId18"/>
    <p:sldId id="263" r:id="rId19"/>
    <p:sldId id="27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11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368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379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092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31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234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38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589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164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659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71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E22F7-798F-4108-A528-B4F74F9FD593}" type="datetimeFigureOut">
              <a:rPr lang="en-US" smtClean="0"/>
              <a:t>5/11/2018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406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/>
              <a:t>Group Policy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LOCAL GROUPS POLICY </a:t>
            </a:r>
          </a:p>
          <a:p>
            <a:r>
              <a:rPr lang="en-US" dirty="0"/>
              <a:t>AD GROUP POLICY</a:t>
            </a:r>
          </a:p>
          <a:p>
            <a:r>
              <a:rPr lang="en-US" dirty="0"/>
              <a:t>GPO APPLIED AT LEVEL (</a:t>
            </a:r>
            <a:r>
              <a:rPr lang="en-US" dirty="0" err="1"/>
              <a:t>ou</a:t>
            </a:r>
            <a:r>
              <a:rPr lang="en-US" dirty="0"/>
              <a:t>, site, domain)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042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26535" y="1825625"/>
            <a:ext cx="579549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861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5014" y="2364419"/>
            <a:ext cx="7325364" cy="327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651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single site could hold multiple domains. For example, the Virginia Beach </a:t>
            </a:r>
            <a:r>
              <a:rPr lang="en-US" dirty="0" smtClean="0"/>
              <a:t>site could </a:t>
            </a:r>
            <a:r>
              <a:rPr lang="en-US" dirty="0"/>
              <a:t>hold both the root domain and a child domain. GPOs applied at the site </a:t>
            </a:r>
            <a:r>
              <a:rPr lang="en-US" dirty="0" smtClean="0"/>
              <a:t>level affect </a:t>
            </a:r>
            <a:r>
              <a:rPr lang="en-US" dirty="0"/>
              <a:t>both domains. GPOs applied at either domain level apply only to the </a:t>
            </a:r>
            <a:r>
              <a:rPr lang="en-US" dirty="0" smtClean="0"/>
              <a:t>individual domain</a:t>
            </a:r>
            <a:r>
              <a:rPr lang="en-US" dirty="0"/>
              <a:t>. You can see this in Figure </a:t>
            </a:r>
            <a:r>
              <a:rPr lang="en-US" dirty="0" smtClean="0"/>
              <a:t>5.13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712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1679" y="2014309"/>
            <a:ext cx="7771885" cy="397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26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1405" y="1836981"/>
            <a:ext cx="7869190" cy="43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6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Default GPO in ADDS 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 smtClean="0"/>
              <a:t>Default Domain policy</a:t>
            </a:r>
          </a:p>
          <a:p>
            <a:pPr lvl="2"/>
            <a:r>
              <a:rPr lang="en-US" sz="2400" dirty="0" smtClean="0"/>
              <a:t>Apply at Domain level</a:t>
            </a: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sz="2800" dirty="0" smtClean="0"/>
              <a:t>Default Domain Controller policy </a:t>
            </a:r>
          </a:p>
          <a:p>
            <a:pPr lvl="2"/>
            <a:r>
              <a:rPr lang="en-US" sz="2400" dirty="0" smtClean="0"/>
              <a:t>Apply at DC or OU level</a:t>
            </a:r>
          </a:p>
          <a:p>
            <a:pPr lvl="1"/>
            <a:r>
              <a:rPr lang="en-US" sz="2800" dirty="0" smtClean="0"/>
              <a:t>By default no GPO is applied at site level. We can create manually GPO for site</a:t>
            </a:r>
          </a:p>
        </p:txBody>
      </p:sp>
    </p:spTree>
    <p:extLst>
      <p:ext uri="{BB962C8B-B14F-4D97-AF65-F5344CB8AC3E}">
        <p14:creationId xmlns:p14="http://schemas.microsoft.com/office/powerpoint/2010/main" val="1475161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Order of Implementation</a:t>
            </a:r>
          </a:p>
          <a:p>
            <a:r>
              <a:rPr lang="en-US" sz="2400" dirty="0" smtClean="0"/>
              <a:t>When </a:t>
            </a:r>
            <a:r>
              <a:rPr lang="en-US" sz="2400" dirty="0"/>
              <a:t>Group Policy is applied, it is applied in the following order</a:t>
            </a:r>
            <a:r>
              <a:rPr lang="en-US" sz="2400" dirty="0" smtClean="0"/>
              <a:t>:</a:t>
            </a:r>
          </a:p>
          <a:p>
            <a:pPr lvl="1"/>
            <a:r>
              <a:rPr lang="en-US" sz="2000" dirty="0"/>
              <a:t>Local policy</a:t>
            </a:r>
          </a:p>
          <a:p>
            <a:pPr lvl="1"/>
            <a:r>
              <a:rPr lang="en-US" sz="2000" dirty="0" smtClean="0"/>
              <a:t> </a:t>
            </a:r>
            <a:r>
              <a:rPr lang="en-US" sz="2000" dirty="0"/>
              <a:t>Site GPOs</a:t>
            </a:r>
          </a:p>
          <a:p>
            <a:pPr lvl="1"/>
            <a:r>
              <a:rPr lang="en-US" sz="2000" dirty="0" smtClean="0"/>
              <a:t> </a:t>
            </a:r>
            <a:r>
              <a:rPr lang="en-US" sz="2000" dirty="0"/>
              <a:t>Domain GPOs</a:t>
            </a:r>
          </a:p>
          <a:p>
            <a:pPr lvl="1"/>
            <a:r>
              <a:rPr lang="en-US" sz="2000" dirty="0" smtClean="0"/>
              <a:t> </a:t>
            </a:r>
            <a:r>
              <a:rPr lang="en-US" sz="2000" dirty="0"/>
              <a:t>OU GPOs</a:t>
            </a:r>
          </a:p>
          <a:p>
            <a:pPr lvl="1"/>
            <a:r>
              <a:rPr lang="en-US" sz="2000" dirty="0" smtClean="0"/>
              <a:t> </a:t>
            </a:r>
            <a:r>
              <a:rPr lang="en-US" sz="2000" dirty="0"/>
              <a:t>Child OU GPOs (if child OUs exist</a:t>
            </a:r>
            <a:r>
              <a:rPr lang="en-US" sz="2000" dirty="0" smtClean="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/>
              <a:t>Local policy + Site level GPO + Doman level GPO + OU level GPO = RESULT GPO </a:t>
            </a:r>
            <a:r>
              <a:rPr lang="en-US" sz="2000" dirty="0"/>
              <a:t>(apply </a:t>
            </a:r>
            <a:r>
              <a:rPr lang="en-US" sz="2000" dirty="0" smtClean="0"/>
              <a:t>at user or computer)</a:t>
            </a:r>
          </a:p>
          <a:p>
            <a:r>
              <a:rPr lang="en-US" dirty="0" smtClean="0"/>
              <a:t>Order of preference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/>
              <a:t>If there is a conflict between any GPOs, the last GPO applied wins</a:t>
            </a:r>
            <a:r>
              <a:rPr lang="en-US" sz="2000" dirty="0" smtClean="0"/>
              <a:t>. Mostly last GPO overwrite </a:t>
            </a:r>
            <a:r>
              <a:rPr lang="en-US" sz="2000" dirty="0"/>
              <a:t>a</a:t>
            </a:r>
            <a:r>
              <a:rPr lang="en-US" sz="2000" dirty="0" smtClean="0"/>
              <a:t>bove all</a:t>
            </a:r>
            <a:endParaRPr lang="en-US" sz="2000" dirty="0"/>
          </a:p>
          <a:p>
            <a:pPr marL="0" indent="0">
              <a:buNone/>
            </a:pPr>
            <a:endParaRPr lang="en-US" sz="24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3782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Order of Inheritance</a:t>
            </a:r>
          </a:p>
          <a:p>
            <a:pPr lvl="1"/>
            <a:r>
              <a:rPr lang="en-US" sz="2000" dirty="0"/>
              <a:t>As a rule GPO settings are passed from parent container to child containers, this means that GPO applied at parent level will be applied at all child containers </a:t>
            </a:r>
          </a:p>
          <a:p>
            <a:pPr lvl="1"/>
            <a:r>
              <a:rPr lang="en-US" sz="2000" b="1" dirty="0"/>
              <a:t>Blocking Inheritance</a:t>
            </a:r>
          </a:p>
          <a:p>
            <a:pPr lvl="1"/>
            <a:r>
              <a:rPr lang="en-US" sz="2000" b="1" dirty="0"/>
              <a:t>Enforcing a Group Policy </a:t>
            </a:r>
            <a:r>
              <a:rPr lang="en-US" sz="2000" b="1" dirty="0" smtClean="0"/>
              <a:t>Object link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8258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Creating Group </a:t>
            </a:r>
            <a:r>
              <a:rPr lang="en-US" b="1" dirty="0" smtClean="0"/>
              <a:t>Policies</a:t>
            </a:r>
          </a:p>
          <a:p>
            <a:pPr lvl="1"/>
            <a:r>
              <a:rPr lang="en-US" sz="2800" dirty="0"/>
              <a:t>Group Policy Management snap-in that certain Group Policy objects exist by </a:t>
            </a:r>
            <a:r>
              <a:rPr lang="en-US" sz="2800" dirty="0" smtClean="0"/>
              <a:t>default</a:t>
            </a:r>
          </a:p>
          <a:p>
            <a:pPr lvl="1"/>
            <a:r>
              <a:rPr lang="en-US" sz="2800" dirty="0" smtClean="0"/>
              <a:t>for example</a:t>
            </a:r>
            <a:r>
              <a:rPr lang="en-US" sz="2800" dirty="0"/>
              <a:t>, on a domain controller, the snap-in shows that a default domain </a:t>
            </a:r>
            <a:r>
              <a:rPr lang="en-US" sz="2800" dirty="0" smtClean="0"/>
              <a:t> policy </a:t>
            </a:r>
            <a:r>
              <a:rPr lang="en-US" sz="2800" dirty="0"/>
              <a:t>and default domain </a:t>
            </a:r>
            <a:r>
              <a:rPr lang="en-US" sz="2800" dirty="0" smtClean="0"/>
              <a:t>controllers policy exist</a:t>
            </a:r>
          </a:p>
          <a:p>
            <a:pPr lvl="1"/>
            <a:r>
              <a:rPr lang="en-US" sz="2800" b="1" dirty="0"/>
              <a:t>To create a new GPO and a link simultaneously, follow these steps</a:t>
            </a:r>
            <a:r>
              <a:rPr lang="en-US" sz="2800" b="1" dirty="0" smtClean="0"/>
              <a:t>:</a:t>
            </a:r>
          </a:p>
          <a:p>
            <a:pPr lvl="1"/>
            <a:r>
              <a:rPr lang="en-US" sz="2800" dirty="0"/>
              <a:t>1</a:t>
            </a:r>
            <a:r>
              <a:rPr lang="en-US" sz="2800" b="1" dirty="0"/>
              <a:t>. </a:t>
            </a:r>
            <a:r>
              <a:rPr lang="en-US" sz="2800" dirty="0"/>
              <a:t>Open the Group Policy Management </a:t>
            </a:r>
            <a:r>
              <a:rPr lang="en-US" sz="2800" dirty="0" smtClean="0"/>
              <a:t>Console</a:t>
            </a:r>
          </a:p>
          <a:p>
            <a:pPr lvl="1"/>
            <a:r>
              <a:rPr lang="en-US" sz="2800" dirty="0" smtClean="0"/>
              <a:t>2.  Expand the various nodes in the snap-in tree until you see the container object that </a:t>
            </a:r>
            <a:r>
              <a:rPr lang="en-US" sz="2800" dirty="0"/>
              <a:t>you want to link the new Group Policy to</a:t>
            </a:r>
          </a:p>
          <a:p>
            <a:pPr lvl="1"/>
            <a:r>
              <a:rPr lang="en-US" sz="2800" dirty="0" smtClean="0"/>
              <a:t>3. </a:t>
            </a:r>
            <a:r>
              <a:rPr lang="en-US" sz="2800" dirty="0"/>
              <a:t>Right-click the </a:t>
            </a:r>
            <a:r>
              <a:rPr lang="en-US" sz="2800" dirty="0" smtClean="0"/>
              <a:t>object </a:t>
            </a:r>
            <a:r>
              <a:rPr lang="en-US" sz="2800" dirty="0"/>
              <a:t>and select Create a GPO in This Domain </a:t>
            </a:r>
            <a:r>
              <a:rPr lang="en-US" sz="2800" dirty="0" smtClean="0"/>
              <a:t>and</a:t>
            </a:r>
          </a:p>
          <a:p>
            <a:pPr marL="457200" lvl="1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</a:t>
            </a:r>
            <a:r>
              <a:rPr lang="en-US" sz="2800" dirty="0"/>
              <a:t>Link It </a:t>
            </a:r>
            <a:r>
              <a:rPr lang="en-US" sz="2800" dirty="0" smtClean="0"/>
              <a:t>Here</a:t>
            </a:r>
          </a:p>
          <a:p>
            <a:pPr marL="457200" lvl="1" indent="0">
              <a:buNone/>
            </a:pPr>
            <a:r>
              <a:rPr lang="en-US" sz="2800" dirty="0" smtClean="0"/>
              <a:t>4. </a:t>
            </a:r>
            <a:r>
              <a:rPr lang="en-US" sz="2800" dirty="0"/>
              <a:t>Enter a name for the GPO</a:t>
            </a:r>
            <a:endParaRPr lang="en-US" sz="2800" dirty="0" smtClean="0"/>
          </a:p>
          <a:p>
            <a:pPr marL="457200" lvl="1" indent="0">
              <a:buNone/>
            </a:pPr>
            <a:r>
              <a:rPr lang="en-US" dirty="0"/>
              <a:t>	</a:t>
            </a: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573558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Editing Group </a:t>
            </a:r>
            <a:r>
              <a:rPr lang="en-US" b="1" dirty="0" smtClean="0"/>
              <a:t>Policies</a:t>
            </a:r>
          </a:p>
          <a:p>
            <a:pPr lvl="1"/>
            <a:r>
              <a:rPr lang="en-US" dirty="0"/>
              <a:t>Creating a new GPO (and linking it) is actually only half of the work that you have to do to create a </a:t>
            </a:r>
            <a:r>
              <a:rPr lang="en-US" dirty="0" smtClean="0"/>
              <a:t>functional GPO</a:t>
            </a:r>
            <a:r>
              <a:rPr lang="en-US" dirty="0"/>
              <a:t>. You have to edit the new GPO and configure its settings before it provides you with any </a:t>
            </a:r>
            <a:r>
              <a:rPr lang="en-US" dirty="0" smtClean="0"/>
              <a:t>functionality</a:t>
            </a:r>
          </a:p>
          <a:p>
            <a:pPr lvl="1"/>
            <a:r>
              <a:rPr lang="en-US" dirty="0"/>
              <a:t>To edit a GPO, right-click on the GPO in the Group Policy Management node tree. Select Edit from the </a:t>
            </a:r>
            <a:r>
              <a:rPr lang="en-US" dirty="0" smtClean="0"/>
              <a:t>shortcut menu</a:t>
            </a:r>
            <a:r>
              <a:rPr lang="en-US" dirty="0"/>
              <a:t>. The Group Policy Object Editor </a:t>
            </a:r>
            <a:r>
              <a:rPr lang="en-US" dirty="0" smtClean="0"/>
              <a:t>opens</a:t>
            </a:r>
          </a:p>
          <a:p>
            <a:pPr lvl="1"/>
            <a:r>
              <a:rPr lang="en-US" dirty="0" smtClean="0"/>
              <a:t>Can Editing</a:t>
            </a:r>
          </a:p>
          <a:p>
            <a:pPr lvl="2"/>
            <a:r>
              <a:rPr lang="en-US" b="1" dirty="0"/>
              <a:t>Software </a:t>
            </a:r>
            <a:r>
              <a:rPr lang="en-US" b="1" dirty="0" smtClean="0"/>
              <a:t>Settings</a:t>
            </a:r>
          </a:p>
          <a:p>
            <a:pPr lvl="2"/>
            <a:r>
              <a:rPr lang="en-US" b="1" dirty="0"/>
              <a:t>Windows </a:t>
            </a:r>
            <a:r>
              <a:rPr lang="en-US" b="1" dirty="0" smtClean="0"/>
              <a:t>Settings</a:t>
            </a:r>
          </a:p>
          <a:p>
            <a:pPr lvl="2"/>
            <a:r>
              <a:rPr lang="en-US" b="1" dirty="0"/>
              <a:t>Administrative Templates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14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b="1" dirty="0"/>
              <a:t>Group Policy</a:t>
            </a:r>
          </a:p>
          <a:p>
            <a:pPr lvl="1"/>
            <a:r>
              <a:rPr lang="en-US" dirty="0"/>
              <a:t>Group Policy provides a framework for controlling the user or computer environment in any Windows server container, including domains, sites, and Organizational Units</a:t>
            </a:r>
          </a:p>
          <a:p>
            <a:pPr lvl="1"/>
            <a:r>
              <a:rPr lang="en-US" dirty="0"/>
              <a:t>The power of Group Policy lies in how it allows you to create a single setting but have </a:t>
            </a:r>
            <a:r>
              <a:rPr lang="en-US" dirty="0" smtClean="0"/>
              <a:t>it apply </a:t>
            </a:r>
            <a:r>
              <a:rPr lang="en-US" dirty="0"/>
              <a:t>to many users and </a:t>
            </a:r>
            <a:r>
              <a:rPr lang="en-US" dirty="0" smtClean="0"/>
              <a:t>computers</a:t>
            </a:r>
          </a:p>
          <a:p>
            <a:pPr lvl="1"/>
            <a:r>
              <a:rPr lang="en-US" dirty="0"/>
              <a:t>If you’re working in a domain environment, you </a:t>
            </a:r>
            <a:r>
              <a:rPr lang="en-US" dirty="0" smtClean="0"/>
              <a:t>can have </a:t>
            </a:r>
            <a:r>
              <a:rPr lang="en-US" dirty="0"/>
              <a:t>hundreds or thousands of users and computers. By creating and linking Group </a:t>
            </a:r>
            <a:r>
              <a:rPr lang="en-US" dirty="0" smtClean="0"/>
              <a:t>Policy objects </a:t>
            </a:r>
            <a:r>
              <a:rPr lang="en-US" dirty="0"/>
              <a:t>(GPOs), you can easily manage all of the users and </a:t>
            </a:r>
            <a:r>
              <a:rPr lang="en-US" dirty="0" smtClean="0"/>
              <a:t>computers</a:t>
            </a:r>
          </a:p>
          <a:p>
            <a:pPr lvl="1"/>
            <a:r>
              <a:rPr lang="en-US" b="1" dirty="0" smtClean="0"/>
              <a:t>Group policy provide centralized management and apply GPO settings from centralized single location</a:t>
            </a:r>
          </a:p>
          <a:p>
            <a:pPr lvl="1"/>
            <a:r>
              <a:rPr lang="en-US" dirty="0"/>
              <a:t>A collections of policy settings is called </a:t>
            </a:r>
            <a:r>
              <a:rPr lang="en-US" dirty="0" smtClean="0"/>
              <a:t>GPO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570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/>
              <a:t>If you want everyone in your domain to set their home page to your company’s </a:t>
            </a:r>
            <a:r>
              <a:rPr lang="en-US" sz="2400" dirty="0" smtClean="0"/>
              <a:t>intranet home </a:t>
            </a:r>
            <a:r>
              <a:rPr lang="en-US" sz="2400" dirty="0"/>
              <a:t>page, you can go to each individual computer and set </a:t>
            </a:r>
            <a:r>
              <a:rPr lang="en-US" sz="2400" dirty="0" smtClean="0"/>
              <a:t>it, </a:t>
            </a:r>
            <a:r>
              <a:rPr lang="en-US" sz="2400" dirty="0"/>
              <a:t>or you can set it once using Group </a:t>
            </a:r>
            <a:r>
              <a:rPr lang="en-US" sz="2400" dirty="0" smtClean="0"/>
              <a:t>Policy</a:t>
            </a:r>
          </a:p>
          <a:p>
            <a:r>
              <a:rPr lang="en-US" sz="2400" dirty="0"/>
              <a:t>By creating a single GPO and linking it to </a:t>
            </a:r>
            <a:r>
              <a:rPr lang="en-US" sz="2400" dirty="0" smtClean="0"/>
              <a:t>the domain</a:t>
            </a:r>
            <a:r>
              <a:rPr lang="en-US" sz="2400" dirty="0"/>
              <a:t>, you cause this setting to be applied to all users in the </a:t>
            </a:r>
            <a:r>
              <a:rPr lang="en-US" sz="2400" dirty="0" smtClean="0"/>
              <a:t>domain</a:t>
            </a:r>
          </a:p>
          <a:p>
            <a:r>
              <a:rPr lang="en-US" sz="2400" dirty="0" smtClean="0"/>
              <a:t>GPOs contain both computer &amp; user sets of policies. GPO applied at computer when it start &amp; applied at user during user login or logoff</a:t>
            </a:r>
          </a:p>
          <a:p>
            <a:r>
              <a:rPr lang="en-US" b="1" dirty="0" smtClean="0"/>
              <a:t>Why should use group policy (</a:t>
            </a:r>
            <a:r>
              <a:rPr lang="en-US" dirty="0" smtClean="0"/>
              <a:t>Benefits</a:t>
            </a:r>
            <a:r>
              <a:rPr lang="en-US" b="1" dirty="0" smtClean="0"/>
              <a:t>)</a:t>
            </a:r>
          </a:p>
          <a:p>
            <a:pPr lvl="1"/>
            <a:r>
              <a:rPr lang="en-US" sz="2000" dirty="0" smtClean="0"/>
              <a:t>For </a:t>
            </a:r>
            <a:r>
              <a:rPr lang="en-US" sz="2000" dirty="0" smtClean="0"/>
              <a:t>apply security</a:t>
            </a:r>
          </a:p>
          <a:p>
            <a:pPr lvl="1"/>
            <a:r>
              <a:rPr lang="en-US" sz="2000" dirty="0" smtClean="0"/>
              <a:t>For controlling user </a:t>
            </a:r>
            <a:r>
              <a:rPr lang="en-US" sz="2000" dirty="0" smtClean="0"/>
              <a:t>environment</a:t>
            </a:r>
          </a:p>
          <a:p>
            <a:pPr lvl="1"/>
            <a:r>
              <a:rPr lang="en-US" sz="2000" dirty="0"/>
              <a:t>For deploying remotely </a:t>
            </a:r>
            <a:r>
              <a:rPr lang="en-US" sz="2000" dirty="0" smtClean="0"/>
              <a:t>software</a:t>
            </a:r>
            <a:endParaRPr lang="en-US" sz="2000" dirty="0" smtClean="0"/>
          </a:p>
          <a:p>
            <a:pPr lvl="1"/>
            <a:r>
              <a:rPr lang="en-US" sz="2000" dirty="0" smtClean="0"/>
              <a:t>For controlling desktop environment (user profile management)</a:t>
            </a:r>
          </a:p>
          <a:p>
            <a:pPr lvl="1"/>
            <a:r>
              <a:rPr lang="en-US" sz="2000" dirty="0" smtClean="0"/>
              <a:t>For saving cost &amp; </a:t>
            </a:r>
            <a:r>
              <a:rPr lang="en-US" sz="2000" dirty="0" smtClean="0"/>
              <a:t>time</a:t>
            </a:r>
          </a:p>
          <a:p>
            <a:pPr lvl="1"/>
            <a:r>
              <a:rPr lang="en-US" sz="2000" dirty="0" smtClean="0"/>
              <a:t>For make </a:t>
            </a:r>
            <a:r>
              <a:rPr lang="en-US" sz="2000" smtClean="0"/>
              <a:t>administration easy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38745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Group policy properties setting status</a:t>
            </a:r>
          </a:p>
          <a:p>
            <a:pPr lvl="1"/>
            <a:r>
              <a:rPr lang="en-US" dirty="0" smtClean="0"/>
              <a:t>Enabled------ apply to the target</a:t>
            </a:r>
          </a:p>
          <a:p>
            <a:pPr lvl="1"/>
            <a:r>
              <a:rPr lang="en-US" dirty="0" smtClean="0"/>
              <a:t>Disabled ------- not apply to the target</a:t>
            </a:r>
          </a:p>
          <a:p>
            <a:pPr lvl="1"/>
            <a:r>
              <a:rPr lang="en-US" dirty="0" smtClean="0"/>
              <a:t>Not configured ---- settings not yet configured (by default)</a:t>
            </a:r>
          </a:p>
          <a:p>
            <a:r>
              <a:rPr lang="en-US" dirty="0"/>
              <a:t>Components of Group </a:t>
            </a:r>
            <a:r>
              <a:rPr lang="en-US" dirty="0" smtClean="0"/>
              <a:t>Policy</a:t>
            </a:r>
          </a:p>
          <a:p>
            <a:pPr lvl="1"/>
            <a:r>
              <a:rPr lang="en-US" dirty="0"/>
              <a:t>Security </a:t>
            </a:r>
            <a:r>
              <a:rPr lang="en-US" dirty="0" smtClean="0"/>
              <a:t>Settings</a:t>
            </a:r>
          </a:p>
          <a:p>
            <a:pPr lvl="2"/>
            <a:r>
              <a:rPr lang="en-US" dirty="0"/>
              <a:t>Configures security for users, computers, and </a:t>
            </a:r>
            <a:r>
              <a:rPr lang="en-US" dirty="0" smtClean="0"/>
              <a:t>domains</a:t>
            </a:r>
          </a:p>
          <a:p>
            <a:pPr lvl="1"/>
            <a:r>
              <a:rPr lang="en-US" dirty="0" smtClean="0"/>
              <a:t>Scripts</a:t>
            </a:r>
          </a:p>
          <a:p>
            <a:pPr lvl="2"/>
            <a:r>
              <a:rPr lang="en-US" dirty="0"/>
              <a:t>Specifies scripts for computer startup and shutdown, as well as for user logon and logoff </a:t>
            </a:r>
            <a:r>
              <a:rPr lang="en-US" dirty="0" smtClean="0"/>
              <a:t>events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380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Preference items</a:t>
            </a:r>
          </a:p>
          <a:p>
            <a:pPr lvl="1"/>
            <a:r>
              <a:rPr lang="en-US" dirty="0"/>
              <a:t>Configures unenforced settings for users and </a:t>
            </a:r>
            <a:r>
              <a:rPr lang="en-US" dirty="0" smtClean="0"/>
              <a:t>computers</a:t>
            </a:r>
          </a:p>
          <a:p>
            <a:r>
              <a:rPr lang="en-US" dirty="0"/>
              <a:t>Folder </a:t>
            </a:r>
            <a:r>
              <a:rPr lang="en-US" dirty="0" smtClean="0"/>
              <a:t>Redirection</a:t>
            </a:r>
          </a:p>
          <a:p>
            <a:pPr lvl="1"/>
            <a:r>
              <a:rPr lang="en-US" dirty="0"/>
              <a:t>Places special folders such as d</a:t>
            </a:r>
            <a:r>
              <a:rPr lang="en-US" dirty="0" smtClean="0"/>
              <a:t>ocuments </a:t>
            </a:r>
            <a:r>
              <a:rPr lang="en-US" dirty="0"/>
              <a:t>or </a:t>
            </a:r>
            <a:r>
              <a:rPr lang="en-US" dirty="0" smtClean="0"/>
              <a:t>specified application </a:t>
            </a:r>
            <a:r>
              <a:rPr lang="en-US" dirty="0"/>
              <a:t>folders on the </a:t>
            </a:r>
            <a:r>
              <a:rPr lang="en-US" dirty="0" smtClean="0"/>
              <a:t>network</a:t>
            </a:r>
          </a:p>
          <a:p>
            <a:r>
              <a:rPr lang="en-US" dirty="0"/>
              <a:t>Software </a:t>
            </a:r>
            <a:r>
              <a:rPr lang="en-US" dirty="0" smtClean="0"/>
              <a:t>Settings</a:t>
            </a:r>
          </a:p>
          <a:p>
            <a:pPr lvl="1"/>
            <a:r>
              <a:rPr lang="en-US" dirty="0"/>
              <a:t>Assigns applications to users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6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Group Policy </a:t>
            </a:r>
            <a:r>
              <a:rPr lang="en-US" dirty="0" smtClean="0"/>
              <a:t>Objects</a:t>
            </a:r>
          </a:p>
          <a:p>
            <a:pPr lvl="1"/>
            <a:r>
              <a:rPr lang="en-US" dirty="0"/>
              <a:t>A collection of policy settings is called </a:t>
            </a:r>
            <a:r>
              <a:rPr lang="en-US" dirty="0" smtClean="0"/>
              <a:t>a </a:t>
            </a:r>
            <a:r>
              <a:rPr lang="en-US" dirty="0"/>
              <a:t>Group Policy Object (GPO). A GPO </a:t>
            </a:r>
            <a:r>
              <a:rPr lang="en-US" dirty="0" smtClean="0"/>
              <a:t>contains </a:t>
            </a:r>
            <a:r>
              <a:rPr lang="en-US" dirty="0"/>
              <a:t>both policies that affect computers and </a:t>
            </a:r>
            <a:r>
              <a:rPr lang="en-US" dirty="0" smtClean="0"/>
              <a:t>policies </a:t>
            </a:r>
            <a:r>
              <a:rPr lang="en-US" dirty="0"/>
              <a:t>that affect </a:t>
            </a:r>
            <a:r>
              <a:rPr lang="en-US" dirty="0" smtClean="0"/>
              <a:t>users</a:t>
            </a:r>
          </a:p>
          <a:p>
            <a:pPr lvl="1"/>
            <a:r>
              <a:rPr lang="en-US" dirty="0" smtClean="0"/>
              <a:t>Computer-related policies include security settings, </a:t>
            </a:r>
            <a:r>
              <a:rPr lang="en-US" dirty="0"/>
              <a:t>application </a:t>
            </a:r>
            <a:r>
              <a:rPr lang="en-US" dirty="0" smtClean="0"/>
              <a:t>settings, </a:t>
            </a:r>
            <a:r>
              <a:rPr lang="en-US" dirty="0"/>
              <a:t>assigned </a:t>
            </a:r>
            <a:r>
              <a:rPr lang="en-US" dirty="0" smtClean="0"/>
              <a:t>applications</a:t>
            </a:r>
            <a:r>
              <a:rPr lang="en-US" dirty="0"/>
              <a:t>, and computer startup and shutdown </a:t>
            </a:r>
            <a:r>
              <a:rPr lang="en-US" dirty="0" smtClean="0"/>
              <a:t>scripts</a:t>
            </a:r>
          </a:p>
          <a:p>
            <a:pPr lvl="1"/>
            <a:r>
              <a:rPr lang="en-US" dirty="0"/>
              <a:t>User-related </a:t>
            </a:r>
            <a:r>
              <a:rPr lang="en-US" dirty="0" smtClean="0"/>
              <a:t>policies </a:t>
            </a:r>
            <a:r>
              <a:rPr lang="en-US" dirty="0"/>
              <a:t>define application settings, </a:t>
            </a:r>
            <a:r>
              <a:rPr lang="en-US" dirty="0" smtClean="0"/>
              <a:t>folder </a:t>
            </a:r>
            <a:r>
              <a:rPr lang="en-US" dirty="0"/>
              <a:t>redirection, assigned and </a:t>
            </a:r>
            <a:r>
              <a:rPr lang="en-US" dirty="0" smtClean="0"/>
              <a:t>published </a:t>
            </a:r>
            <a:r>
              <a:rPr lang="en-US" dirty="0"/>
              <a:t>applications, user logon and logoff scripts, </a:t>
            </a:r>
            <a:r>
              <a:rPr lang="en-US" dirty="0" smtClean="0"/>
              <a:t>and security settings</a:t>
            </a:r>
          </a:p>
          <a:p>
            <a:pPr lvl="1"/>
            <a:r>
              <a:rPr lang="en-US" dirty="0"/>
              <a:t>In cases of conflicting </a:t>
            </a:r>
            <a:r>
              <a:rPr lang="en-US" dirty="0" smtClean="0"/>
              <a:t>policies</a:t>
            </a:r>
            <a:r>
              <a:rPr lang="en-US" dirty="0"/>
              <a:t>, computer-related settings usually override user-related </a:t>
            </a:r>
            <a:r>
              <a:rPr lang="en-US" dirty="0" smtClean="0"/>
              <a:t>settings</a:t>
            </a:r>
          </a:p>
          <a:p>
            <a:pPr lvl="1"/>
            <a:r>
              <a:rPr lang="en-US" dirty="0"/>
              <a:t>One or more GPOs can apply to a site, domain, or OU, just as a single GPO can be linked to multiple sites, domains, and OUs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70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Group Policy objects actually dictate the rules or settings that determine how Group Policy affects users </a:t>
            </a:r>
            <a:r>
              <a:rPr lang="en-US" sz="2400" dirty="0" smtClean="0"/>
              <a:t>and computers </a:t>
            </a:r>
            <a:r>
              <a:rPr lang="en-US" sz="2400" dirty="0"/>
              <a:t>in the target container </a:t>
            </a:r>
            <a:r>
              <a:rPr lang="en-US" sz="2400" dirty="0" smtClean="0"/>
              <a:t>or </a:t>
            </a:r>
            <a:r>
              <a:rPr lang="en-US" sz="2400" dirty="0"/>
              <a:t>on the local </a:t>
            </a:r>
            <a:r>
              <a:rPr lang="en-US" sz="2400" dirty="0" smtClean="0"/>
              <a:t>computer</a:t>
            </a:r>
          </a:p>
          <a:p>
            <a:r>
              <a:rPr lang="en-US" sz="2400" dirty="0"/>
              <a:t>For example, a Group Policy object (GPO) </a:t>
            </a:r>
            <a:r>
              <a:rPr lang="en-US" sz="2400" dirty="0" smtClean="0"/>
              <a:t>can determine </a:t>
            </a:r>
            <a:r>
              <a:rPr lang="en-US" sz="2400" dirty="0"/>
              <a:t>the applications available to users in a particular domain or </a:t>
            </a:r>
            <a:r>
              <a:rPr lang="en-US" sz="2400" dirty="0" smtClean="0"/>
              <a:t>OU</a:t>
            </a:r>
          </a:p>
          <a:p>
            <a:r>
              <a:rPr lang="en-US" sz="2400" dirty="0"/>
              <a:t>GPOs can contain two types of settings: computer configuration settings and user configuration </a:t>
            </a:r>
            <a:r>
              <a:rPr lang="en-US" sz="2400" dirty="0" smtClean="0"/>
              <a:t>settings</a:t>
            </a:r>
          </a:p>
          <a:p>
            <a:r>
              <a:rPr lang="en-US" sz="2400" dirty="0" smtClean="0"/>
              <a:t>Group Policy </a:t>
            </a:r>
            <a:r>
              <a:rPr lang="en-US" sz="2400" dirty="0"/>
              <a:t>is managed with two different tools: the Group Policy </a:t>
            </a:r>
            <a:r>
              <a:rPr lang="en-US" sz="2400" dirty="0" smtClean="0"/>
              <a:t>Management snap-in </a:t>
            </a:r>
            <a:r>
              <a:rPr lang="en-US" sz="2400" dirty="0"/>
              <a:t>and the Group Policy Object Editor</a:t>
            </a:r>
          </a:p>
        </p:txBody>
      </p:sp>
    </p:spTree>
    <p:extLst>
      <p:ext uri="{BB962C8B-B14F-4D97-AF65-F5344CB8AC3E}">
        <p14:creationId xmlns:p14="http://schemas.microsoft.com/office/powerpoint/2010/main" val="2848525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/>
              <a:t>How Group Policy Is </a:t>
            </a:r>
            <a:r>
              <a:rPr lang="en-US" b="1" dirty="0" smtClean="0"/>
              <a:t>Applied</a:t>
            </a:r>
          </a:p>
          <a:p>
            <a:r>
              <a:rPr lang="en-US" dirty="0" smtClean="0"/>
              <a:t>GPO settings are applied on computers and users</a:t>
            </a:r>
            <a:endParaRPr lang="en-US" dirty="0"/>
          </a:p>
          <a:p>
            <a:pPr lvl="1"/>
            <a:r>
              <a:rPr lang="en-US" sz="2600" dirty="0"/>
              <a:t>Group Policy </a:t>
            </a:r>
            <a:r>
              <a:rPr lang="en-US" sz="2600" dirty="0" smtClean="0"/>
              <a:t>objects within AD </a:t>
            </a:r>
            <a:r>
              <a:rPr lang="en-US" sz="2600" dirty="0"/>
              <a:t>can be linked </a:t>
            </a:r>
            <a:r>
              <a:rPr lang="en-US" sz="2600" b="1" dirty="0"/>
              <a:t>to sites, domains, and organizational units </a:t>
            </a:r>
            <a:r>
              <a:rPr lang="en-US" sz="2600" dirty="0"/>
              <a:t>(OUs</a:t>
            </a:r>
            <a:r>
              <a:rPr lang="en-US" sz="2600" dirty="0" smtClean="0"/>
              <a:t>); its means that GPO assigned to containers like OU, site &amp; domain level</a:t>
            </a:r>
            <a:endParaRPr lang="en-US" sz="2600" dirty="0"/>
          </a:p>
          <a:p>
            <a:pPr lvl="1"/>
            <a:r>
              <a:rPr lang="en-US" sz="2600" dirty="0"/>
              <a:t>A site is </a:t>
            </a:r>
            <a:r>
              <a:rPr lang="en-US" sz="2600" dirty="0" smtClean="0"/>
              <a:t>a geographically physical location </a:t>
            </a:r>
            <a:r>
              <a:rPr lang="en-US" sz="2600" dirty="0"/>
              <a:t>of well-connected hosts </a:t>
            </a:r>
            <a:endParaRPr lang="en-US" sz="2600" dirty="0" smtClean="0"/>
          </a:p>
          <a:p>
            <a:pPr lvl="1"/>
            <a:r>
              <a:rPr lang="en-US" sz="2600" dirty="0" smtClean="0"/>
              <a:t>For example: </a:t>
            </a:r>
            <a:r>
              <a:rPr lang="en-US" sz="2600" dirty="0"/>
              <a:t>You can work at a company that has a location in Virginia </a:t>
            </a:r>
            <a:r>
              <a:rPr lang="en-US" sz="2600" dirty="0" smtClean="0"/>
              <a:t>Beach  </a:t>
            </a:r>
            <a:r>
              <a:rPr lang="en-US" sz="2600" dirty="0"/>
              <a:t>and </a:t>
            </a:r>
            <a:r>
              <a:rPr lang="en-US" sz="2600" dirty="0" smtClean="0"/>
              <a:t>another location </a:t>
            </a:r>
            <a:r>
              <a:rPr lang="en-US" sz="2600" dirty="0"/>
              <a:t>in </a:t>
            </a:r>
            <a:r>
              <a:rPr lang="en-US" sz="2600" dirty="0" smtClean="0"/>
              <a:t>Suffolk.</a:t>
            </a:r>
          </a:p>
          <a:p>
            <a:pPr lvl="1"/>
            <a:r>
              <a:rPr lang="en-US" sz="2600" dirty="0"/>
              <a:t>Within Active Directory, you can create a site identifying each location (Virginia Beach </a:t>
            </a:r>
            <a:r>
              <a:rPr lang="en-US" sz="2600" dirty="0" smtClean="0"/>
              <a:t>and Suffolk</a:t>
            </a:r>
            <a:r>
              <a:rPr lang="en-US" sz="2600" dirty="0"/>
              <a:t>). By linking a GPO to the Virginia Beach site, you could affect only the users and </a:t>
            </a:r>
            <a:r>
              <a:rPr lang="en-US" sz="2600" dirty="0" smtClean="0"/>
              <a:t>computers in </a:t>
            </a:r>
            <a:r>
              <a:rPr lang="en-US" sz="2600" dirty="0"/>
              <a:t>Virginia </a:t>
            </a:r>
            <a:r>
              <a:rPr lang="en-US" sz="2600" dirty="0" smtClean="0"/>
              <a:t>Beach</a:t>
            </a:r>
          </a:p>
          <a:p>
            <a:pPr lvl="1"/>
            <a:r>
              <a:rPr lang="en-US" sz="2600" dirty="0"/>
              <a:t>It’s possible to have more </a:t>
            </a:r>
            <a:r>
              <a:rPr lang="en-US" sz="2600" dirty="0" smtClean="0"/>
              <a:t>than one </a:t>
            </a:r>
            <a:r>
              <a:rPr lang="en-US" sz="2600" dirty="0"/>
              <a:t>site within a single domain or to have more than one domain within a single site</a:t>
            </a:r>
          </a:p>
        </p:txBody>
      </p:sp>
    </p:spTree>
    <p:extLst>
      <p:ext uri="{BB962C8B-B14F-4D97-AF65-F5344CB8AC3E}">
        <p14:creationId xmlns:p14="http://schemas.microsoft.com/office/powerpoint/2010/main" val="4000113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One domain could contain both the Virginia Beach and S NN </a:t>
            </a:r>
            <a:r>
              <a:rPr lang="en-US" dirty="0" err="1"/>
              <a:t>uffolk</a:t>
            </a:r>
            <a:r>
              <a:rPr lang="en-US" dirty="0"/>
              <a:t> sites. GPOs </a:t>
            </a:r>
            <a:r>
              <a:rPr lang="en-US" dirty="0" smtClean="0"/>
              <a:t>applied at </a:t>
            </a:r>
            <a:r>
              <a:rPr lang="en-US" dirty="0"/>
              <a:t>the domain level would apply to all users and computers in both sites. </a:t>
            </a:r>
            <a:r>
              <a:rPr lang="en-US" dirty="0" smtClean="0"/>
              <a:t>However, GPOs </a:t>
            </a:r>
            <a:r>
              <a:rPr lang="en-US" dirty="0"/>
              <a:t>applied to only one site apply only to users and computers in that site. </a:t>
            </a:r>
            <a:r>
              <a:rPr lang="en-US" dirty="0" smtClean="0"/>
              <a:t>You can </a:t>
            </a:r>
            <a:r>
              <a:rPr lang="en-US" dirty="0"/>
              <a:t>see this in Figure </a:t>
            </a:r>
            <a:r>
              <a:rPr lang="en-US" dirty="0" smtClean="0"/>
              <a:t>5.11</a:t>
            </a:r>
          </a:p>
          <a:p>
            <a:r>
              <a:rPr lang="en-US" dirty="0"/>
              <a:t>Each site could have a single domain. There would be no difference </a:t>
            </a:r>
            <a:r>
              <a:rPr lang="en-US" dirty="0" smtClean="0"/>
              <a:t>between applying GPOs </a:t>
            </a:r>
            <a:r>
              <a:rPr lang="en-US" dirty="0"/>
              <a:t>at the site or domain level. GPOs applied at the domain level apply to </a:t>
            </a:r>
            <a:r>
              <a:rPr lang="en-US" dirty="0" smtClean="0"/>
              <a:t>all users </a:t>
            </a:r>
            <a:r>
              <a:rPr lang="en-US" dirty="0"/>
              <a:t>and computers in the site, and GPOs applied at the site level apply to all </a:t>
            </a:r>
            <a:r>
              <a:rPr lang="en-US" dirty="0" smtClean="0"/>
              <a:t>users and </a:t>
            </a:r>
            <a:r>
              <a:rPr lang="en-US" dirty="0"/>
              <a:t>computers in the domain. You can see this in Figure 5.12.</a:t>
            </a:r>
          </a:p>
        </p:txBody>
      </p:sp>
    </p:spTree>
    <p:extLst>
      <p:ext uri="{BB962C8B-B14F-4D97-AF65-F5344CB8AC3E}">
        <p14:creationId xmlns:p14="http://schemas.microsoft.com/office/powerpoint/2010/main" val="26307558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1264</Words>
  <Application>Microsoft Office PowerPoint</Application>
  <PresentationFormat>Widescreen</PresentationFormat>
  <Paragraphs>115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Wingdings</vt:lpstr>
      <vt:lpstr>Office Theme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  <vt:lpstr>Group Policy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110</cp:revision>
  <dcterms:created xsi:type="dcterms:W3CDTF">2016-12-25T06:13:11Z</dcterms:created>
  <dcterms:modified xsi:type="dcterms:W3CDTF">2018-05-11T06:27:54Z</dcterms:modified>
</cp:coreProperties>
</file>